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9" r:id="rId2"/>
    <p:sldId id="298" r:id="rId3"/>
    <p:sldId id="273" r:id="rId4"/>
    <p:sldId id="258" r:id="rId5"/>
    <p:sldId id="260" r:id="rId6"/>
    <p:sldId id="277" r:id="rId7"/>
    <p:sldId id="261" r:id="rId8"/>
    <p:sldId id="263" r:id="rId9"/>
    <p:sldId id="262" r:id="rId10"/>
    <p:sldId id="296" r:id="rId11"/>
    <p:sldId id="300" r:id="rId12"/>
    <p:sldId id="301" r:id="rId13"/>
    <p:sldId id="278" r:id="rId14"/>
    <p:sldId id="264" r:id="rId15"/>
    <p:sldId id="302" r:id="rId16"/>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p:scale>
          <a:sx n="66" d="100"/>
          <a:sy n="66" d="100"/>
        </p:scale>
        <p:origin x="-1506" y="-3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69814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4/19/2021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13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2" y="1428750"/>
            <a:ext cx="54498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773384"/>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Luỹ tre	:</a:t>
            </a:r>
            <a:endParaRPr lang="en-US" sz="3600">
              <a:latin typeface="Arial" pitchFamily="34" charset="0"/>
              <a:cs typeface="Arial" pitchFamily="34" charset="0"/>
            </a:endParaRPr>
          </a:p>
        </p:txBody>
      </p:sp>
      <p:sp>
        <p:nvSpPr>
          <p:cNvPr id="7" name="Title 1"/>
          <p:cNvSpPr txBox="1">
            <a:spLocks/>
          </p:cNvSpPr>
          <p:nvPr/>
        </p:nvSpPr>
        <p:spPr>
          <a:xfrm>
            <a:off x="2224453" y="762000"/>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tre mọc thành hàng rất dày.</a:t>
            </a:r>
            <a:endParaRPr lang="en-US" sz="3600">
              <a:latin typeface="Arial" pitchFamily="34" charset="0"/>
              <a:cs typeface="Arial" pitchFamily="34" charset="0"/>
            </a:endParaRPr>
          </a:p>
        </p:txBody>
      </p:sp>
      <p:pic>
        <p:nvPicPr>
          <p:cNvPr id="1026" name="Picture 2" descr="Ngỡ ngàng tre Việt! - Báo Người lao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67374"/>
            <a:ext cx="5003800" cy="3130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òn đâu những lũy tre làng? | Báo Dân tộc và Phát triể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400" y="2000583"/>
            <a:ext cx="4256698" cy="279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514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Cao vút	:</a:t>
            </a:r>
            <a:endParaRPr lang="en-US" sz="3600">
              <a:latin typeface="Arial" pitchFamily="34" charset="0"/>
              <a:cs typeface="Arial" pitchFamily="34" charset="0"/>
            </a:endParaRPr>
          </a:p>
        </p:txBody>
      </p:sp>
      <p:sp>
        <p:nvSpPr>
          <p:cNvPr id="7" name="Title 1"/>
          <p:cNvSpPr txBox="1">
            <a:spLocks/>
          </p:cNvSpPr>
          <p:nvPr/>
        </p:nvSpPr>
        <p:spPr>
          <a:xfrm>
            <a:off x="2224453" y="769666"/>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rất cao, vươn lên thẳng không trung.</a:t>
            </a:r>
            <a:endParaRPr lang="en-US" sz="3600">
              <a:latin typeface="Arial" pitchFamily="34" charset="0"/>
              <a:cs typeface="Arial" pitchFamily="34" charset="0"/>
            </a:endParaRPr>
          </a:p>
        </p:txBody>
      </p:sp>
      <p:pic>
        <p:nvPicPr>
          <p:cNvPr id="2050" name="Picture 2" descr="Lạc bước thung lũng cọ xanh cao vút - DiaOc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3" y="1932368"/>
            <a:ext cx="4356100" cy="28968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ạc bước thung lũng cọ xanh cao vút - DiaOcOn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968632"/>
            <a:ext cx="4589106" cy="2860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par>
                                <p:cTn id="18" presetID="10" presetClass="entr" presetSubtype="0"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332155" y="7429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Cao tốc	:</a:t>
            </a:r>
            <a:endParaRPr lang="en-US" sz="3600">
              <a:latin typeface="Arial" pitchFamily="34" charset="0"/>
              <a:cs typeface="Arial" pitchFamily="34" charset="0"/>
            </a:endParaRPr>
          </a:p>
        </p:txBody>
      </p:sp>
      <p:sp>
        <p:nvSpPr>
          <p:cNvPr id="7" name="Title 1"/>
          <p:cNvSpPr txBox="1">
            <a:spLocks/>
          </p:cNvSpPr>
          <p:nvPr/>
        </p:nvSpPr>
        <p:spPr>
          <a:xfrm>
            <a:off x="2416908" y="742950"/>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có tốc độ cao.</a:t>
            </a:r>
            <a:endParaRPr lang="en-US" sz="3600">
              <a:latin typeface="Arial" pitchFamily="34" charset="0"/>
              <a:cs typeface="Arial" pitchFamily="34" charset="0"/>
            </a:endParaRPr>
          </a:p>
        </p:txBody>
      </p:sp>
      <p:sp>
        <p:nvSpPr>
          <p:cNvPr id="8" name="Title 1"/>
          <p:cNvSpPr txBox="1">
            <a:spLocks/>
          </p:cNvSpPr>
          <p:nvPr/>
        </p:nvSpPr>
        <p:spPr>
          <a:xfrm>
            <a:off x="332155" y="144780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Mịt mù	:</a:t>
            </a:r>
            <a:endParaRPr lang="en-US" sz="3600">
              <a:latin typeface="Arial" pitchFamily="34" charset="0"/>
              <a:cs typeface="Arial" pitchFamily="34" charset="0"/>
            </a:endParaRPr>
          </a:p>
        </p:txBody>
      </p:sp>
      <p:sp>
        <p:nvSpPr>
          <p:cNvPr id="9" name="Title 1"/>
          <p:cNvSpPr txBox="1">
            <a:spLocks/>
          </p:cNvSpPr>
          <p:nvPr/>
        </p:nvSpPr>
        <p:spPr>
          <a:xfrm>
            <a:off x="2439377" y="1701311"/>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không nhìn thấy gì do khói bụi.</a:t>
            </a:r>
            <a:endParaRPr lang="en-US" sz="3600">
              <a:latin typeface="Arial" pitchFamily="34" charset="0"/>
              <a:cs typeface="Arial" pitchFamily="34" charset="0"/>
            </a:endParaRPr>
          </a:p>
        </p:txBody>
      </p:sp>
      <p:pic>
        <p:nvPicPr>
          <p:cNvPr id="3074" name="Picture 2" descr="Người dân &quot;nghẹt thở&quot; trước cảnh bụi bay mịt mù, khi đơn vị thi công dùng  máy công suất lớn thổi bụi làm đườ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1" y="2333625"/>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09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764" y="209187"/>
            <a:ext cx="8901546" cy="4956026"/>
            <a:chOff x="117764" y="209187"/>
            <a:chExt cx="8901546" cy="4956026"/>
          </a:xfrm>
        </p:grpSpPr>
        <p:sp>
          <p:nvSpPr>
            <p:cNvPr id="20" name="TextBox 19"/>
            <p:cNvSpPr txBox="1"/>
            <p:nvPr/>
          </p:nvSpPr>
          <p:spPr>
            <a:xfrm>
              <a:off x="117764" y="779530"/>
              <a:ext cx="8901546" cy="4385683"/>
            </a:xfrm>
            <a:prstGeom prst="rect">
              <a:avLst/>
            </a:prstGeom>
            <a:noFill/>
          </p:spPr>
          <p:txBody>
            <a:bodyPr wrap="square" lIns="91305" tIns="45654" rIns="91305" bIns="45654" rtlCol="0">
              <a:spAutoFit/>
            </a:bodyPr>
            <a:lstStyle/>
            <a:p>
              <a:pPr algn="just">
                <a:spcAft>
                  <a:spcPts val="600"/>
                </a:spcAft>
              </a:pPr>
              <a:r>
                <a:rPr lang="en-US" sz="2400" smtClean="0">
                  <a:latin typeface="Arial" pitchFamily="34" charset="0"/>
                  <a:ea typeface="Arial-Rounded" pitchFamily="34" charset="0"/>
                  <a:cs typeface="Arial" pitchFamily="34" charset="0"/>
                </a:rPr>
                <a:t>	Ông kể ngày xưa, quê của bé có rất nhiều cò. Mùa xuân, từng đàn cò trắng duyên dáng bay tới. Chúng lượn trên bầu trời trong xanh rồi hạ cánh xuống những luỹ tre. Hằng ngày, cò đi mò tôm, bắt cá ở các ao, hồ, đầm. </a:t>
              </a:r>
            </a:p>
            <a:p>
              <a:pPr algn="just">
                <a:spcAft>
                  <a:spcPts val="600"/>
                </a:spcAft>
              </a:pPr>
              <a:r>
                <a:rPr lang="en-US" sz="2400" smtClean="0">
                  <a:latin typeface="Arial" pitchFamily="34" charset="0"/>
                  <a:ea typeface="Arial-Rounded" pitchFamily="34" charset="0"/>
                  <a:cs typeface="Arial" pitchFamily="34" charset="0"/>
                </a:rPr>
                <a:t>	Bây giờ, ao, hồ, đầm phải nhường chỗ cho những toà nhà cao vút, những con đường cao tốc, những nhà máy toả khói mịt mù. Cò chẳng còn nơi kiếm ăn. Cò sợ những âm thanh ồn ào. Thế là chúng bay đi.</a:t>
              </a:r>
            </a:p>
            <a:p>
              <a:pPr algn="just">
                <a:spcAft>
                  <a:spcPts val="600"/>
                </a:spcAft>
              </a:pPr>
              <a:r>
                <a:rPr lang="en-US" sz="2400" smtClean="0">
                  <a:latin typeface="Arial" pitchFamily="34" charset="0"/>
                  <a:ea typeface="Arial-Rounded" pitchFamily="34" charset="0"/>
                  <a:cs typeface="Arial" pitchFamily="34" charset="0"/>
                </a:rPr>
                <a:t>	Bé ước ao được thấy những cánh cò trên cánh đồng quê hương. </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 </a:t>
              </a:r>
              <a:r>
                <a:rPr lang="en-US" sz="2400" smtClean="0">
                  <a:latin typeface="Arial" pitchFamily="34" charset="0"/>
                  <a:ea typeface="Arial-Rounded" pitchFamily="34" charset="0"/>
                  <a:cs typeface="Arial" pitchFamily="34" charset="0"/>
                </a:rPr>
                <a:t>Hoài Nam)</a:t>
              </a:r>
              <a:endParaRPr lang="en-US" sz="2400">
                <a:latin typeface="Arial" pitchFamily="34" charset="0"/>
                <a:ea typeface="Arial-Rounded" pitchFamily="34" charset="0"/>
                <a:cs typeface="Arial" pitchFamily="34" charset="0"/>
              </a:endParaRPr>
            </a:p>
          </p:txBody>
        </p:sp>
        <p:sp>
          <p:nvSpPr>
            <p:cNvPr id="19" name="TextBox 18"/>
            <p:cNvSpPr txBox="1"/>
            <p:nvPr/>
          </p:nvSpPr>
          <p:spPr>
            <a:xfrm>
              <a:off x="1524000" y="209187"/>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Những cánh cò</a:t>
              </a:r>
              <a:endParaRPr lang="en-US" sz="2400" b="1">
                <a:latin typeface="Arial" pitchFamily="34" charset="0"/>
                <a:ea typeface="Arial-Rounded" pitchFamily="34" charset="0"/>
                <a:cs typeface="Arial" pitchFamily="34" charset="0"/>
              </a:endParaRPr>
            </a:p>
          </p:txBody>
        </p:sp>
      </p:grpSp>
      <p:grpSp>
        <p:nvGrpSpPr>
          <p:cNvPr id="9" name="Group 8"/>
          <p:cNvGrpSpPr/>
          <p:nvPr/>
        </p:nvGrpSpPr>
        <p:grpSpPr>
          <a:xfrm>
            <a:off x="5029200" y="1885950"/>
            <a:ext cx="98712" cy="435617"/>
            <a:chOff x="2590800" y="2272159"/>
            <a:chExt cx="98712" cy="435617"/>
          </a:xfrm>
        </p:grpSpPr>
        <p:cxnSp>
          <p:nvCxnSpPr>
            <p:cNvPr id="10" name="Straight Connector 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038600" y="3440226"/>
            <a:ext cx="98712" cy="435617"/>
            <a:chOff x="2590800" y="2272159"/>
            <a:chExt cx="98712" cy="435617"/>
          </a:xfrm>
        </p:grpSpPr>
        <p:cxnSp>
          <p:nvCxnSpPr>
            <p:cNvPr id="13" name="Straight Connector 1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219200" y="4325652"/>
            <a:ext cx="98712" cy="435617"/>
            <a:chOff x="2590800" y="2272159"/>
            <a:chExt cx="98712" cy="435617"/>
          </a:xfrm>
        </p:grpSpPr>
        <p:cxnSp>
          <p:nvCxnSpPr>
            <p:cNvPr id="16" name="Straight Connector 15"/>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grpSp>
        <p:nvGrpSpPr>
          <p:cNvPr id="6" name="Group 5"/>
          <p:cNvGrpSpPr/>
          <p:nvPr/>
        </p:nvGrpSpPr>
        <p:grpSpPr>
          <a:xfrm>
            <a:off x="117764" y="209187"/>
            <a:ext cx="8901546" cy="4956026"/>
            <a:chOff x="117764" y="209187"/>
            <a:chExt cx="8901546" cy="4956026"/>
          </a:xfrm>
        </p:grpSpPr>
        <p:sp>
          <p:nvSpPr>
            <p:cNvPr id="7" name="TextBox 6"/>
            <p:cNvSpPr txBox="1"/>
            <p:nvPr/>
          </p:nvSpPr>
          <p:spPr>
            <a:xfrm>
              <a:off x="1524000" y="209187"/>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Những cánh cò</a:t>
              </a:r>
              <a:endParaRPr lang="en-US" sz="2400" b="1">
                <a:latin typeface="Arial" pitchFamily="34" charset="0"/>
                <a:ea typeface="Arial-Rounded" pitchFamily="34" charset="0"/>
                <a:cs typeface="Arial" pitchFamily="34" charset="0"/>
              </a:endParaRPr>
            </a:p>
          </p:txBody>
        </p:sp>
        <p:sp>
          <p:nvSpPr>
            <p:cNvPr id="10" name="TextBox 9"/>
            <p:cNvSpPr txBox="1"/>
            <p:nvPr/>
          </p:nvSpPr>
          <p:spPr>
            <a:xfrm>
              <a:off x="117764" y="779530"/>
              <a:ext cx="8901546" cy="4385683"/>
            </a:xfrm>
            <a:prstGeom prst="rect">
              <a:avLst/>
            </a:prstGeom>
            <a:noFill/>
          </p:spPr>
          <p:txBody>
            <a:bodyPr wrap="square" lIns="91305" tIns="45654" rIns="91305" bIns="45654" rtlCol="0">
              <a:spAutoFit/>
            </a:bodyPr>
            <a:lstStyle/>
            <a:p>
              <a:pPr algn="just">
                <a:spcAft>
                  <a:spcPts val="600"/>
                </a:spcAft>
              </a:pPr>
              <a:r>
                <a:rPr lang="en-US" sz="2400" smtClean="0">
                  <a:latin typeface="Arial" pitchFamily="34" charset="0"/>
                  <a:ea typeface="Arial-Rounded" pitchFamily="34" charset="0"/>
                  <a:cs typeface="Arial" pitchFamily="34" charset="0"/>
                </a:rPr>
                <a:t>	Ông kể ngày xưa, quê của bé có rất nhiều cò. Mùa xuân, từng đàn cò trắng duyên dáng bay tới. Chúng lượn trên bầu trời trong xanh rồi hạ cánh xuống những luỹ tre. Hằng ngày, cò đi mò tôm, bắt cá ở các ao, hồ, đầm. </a:t>
              </a:r>
            </a:p>
            <a:p>
              <a:pPr algn="just">
                <a:spcAft>
                  <a:spcPts val="600"/>
                </a:spcAft>
              </a:pPr>
              <a:r>
                <a:rPr lang="en-US" sz="2400" smtClean="0">
                  <a:latin typeface="Arial" pitchFamily="34" charset="0"/>
                  <a:ea typeface="Arial-Rounded" pitchFamily="34" charset="0"/>
                  <a:cs typeface="Arial" pitchFamily="34" charset="0"/>
                </a:rPr>
                <a:t>	Bây giờ, ao, hồ, đầm phải nhường chỗ cho những toà nhà cao vút, những con đường cao tốc, những nhà máy toả khói mịt mù. Cò chẳng còn nơi kiếm ăn. Cò sợ những âm thanh ồn ào. Thế là chúng bay đi.</a:t>
              </a:r>
            </a:p>
            <a:p>
              <a:pPr algn="just">
                <a:spcAft>
                  <a:spcPts val="600"/>
                </a:spcAft>
              </a:pPr>
              <a:r>
                <a:rPr lang="en-US" sz="2400" smtClean="0">
                  <a:latin typeface="Arial" pitchFamily="34" charset="0"/>
                  <a:ea typeface="Arial-Rounded" pitchFamily="34" charset="0"/>
                  <a:cs typeface="Arial" pitchFamily="34" charset="0"/>
                </a:rPr>
                <a:t>	Bé ước ao được thấy những cánh cò trên cánh đồng quê hương. </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 </a:t>
              </a:r>
              <a:r>
                <a:rPr lang="en-US" sz="2400" smtClean="0">
                  <a:latin typeface="Arial" pitchFamily="34" charset="0"/>
                  <a:ea typeface="Arial-Rounded" pitchFamily="34" charset="0"/>
                  <a:cs typeface="Arial" pitchFamily="34" charset="0"/>
                </a:rPr>
                <a:t>Hoài Nam)</a:t>
              </a:r>
              <a:endParaRPr lang="en-US" sz="24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71550"/>
            <a:ext cx="8229600" cy="857250"/>
          </a:xfrm>
        </p:spPr>
        <p:txBody>
          <a:bodyPr>
            <a:normAutofit fontScale="90000"/>
          </a:bodyPr>
          <a:lstStyle/>
          <a:p>
            <a:r>
              <a:rPr lang="en-US" smtClean="0"/>
              <a:t>Thầy cô dạy xong t1, mời thầy cô lên tải tiết 2 về nhé! Em sẽ cập nhật sớm nhất ạ.</a:t>
            </a:r>
            <a:br>
              <a:rPr lang="en-US" smtClean="0"/>
            </a:br>
            <a:r>
              <a:rPr lang="en-US" smtClean="0"/>
              <a:t>Em cảm ơn!</a:t>
            </a:r>
            <a:endParaRPr lang="en-US"/>
          </a:p>
        </p:txBody>
      </p:sp>
    </p:spTree>
    <p:extLst>
      <p:ext uri="{BB962C8B-B14F-4D97-AF65-F5344CB8AC3E}">
        <p14:creationId xmlns:p14="http://schemas.microsoft.com/office/powerpoint/2010/main" val="1600092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1354231" y="2152115"/>
            <a:ext cx="7219136"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85800"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smtClean="0">
                <a:solidFill>
                  <a:schemeClr val="accent6"/>
                </a:solidFill>
                <a:latin typeface="Arial Rounded MT Bold" pitchFamily="34" charset="0"/>
                <a:ea typeface="Arial-Rounded" pitchFamily="34" charset="0"/>
                <a:cs typeface="Times New Roman" pitchFamily="18" charset="0"/>
              </a:rPr>
              <a:t>7</a:t>
            </a:r>
            <a:endParaRPr lang="en-US" sz="6600" b="1">
              <a:solidFill>
                <a:schemeClr val="accent6"/>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828800" y="437711"/>
            <a:ext cx="7162800" cy="830948"/>
          </a:xfrm>
          <a:prstGeom prst="rect">
            <a:avLst/>
          </a:prstGeom>
          <a:noFill/>
        </p:spPr>
        <p:txBody>
          <a:bodyPr wrap="square" lIns="91391" tIns="45696" rIns="91391" bIns="45696" rtlCol="0">
            <a:spAutoFit/>
          </a:bodyPr>
          <a:lstStyle/>
          <a:p>
            <a:pPr algn="ctr"/>
            <a:r>
              <a:rPr lang="en-US" sz="4800" b="1" smtClean="0">
                <a:ln w="3175">
                  <a:solidFill>
                    <a:schemeClr val="bg1"/>
                  </a:solidFill>
                </a:ln>
                <a:solidFill>
                  <a:schemeClr val="bg1"/>
                </a:solidFill>
                <a:latin typeface="Arial-Rounded" pitchFamily="34" charset="0"/>
                <a:ea typeface="Arial-Rounded" pitchFamily="34" charset="0"/>
                <a:cs typeface="Arial-Rounded" pitchFamily="34" charset="0"/>
              </a:rPr>
              <a:t>THẾ GIỚI TRONG MẮT EM</a:t>
            </a:r>
            <a:endParaRPr lang="en-US" sz="48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716605"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sp>
        <p:nvSpPr>
          <p:cNvPr id="24" name="TextBox 23"/>
          <p:cNvSpPr txBox="1"/>
          <p:nvPr/>
        </p:nvSpPr>
        <p:spPr>
          <a:xfrm>
            <a:off x="1371600" y="2289089"/>
            <a:ext cx="6350566"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NHỮNG CÁNH CÒ</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75982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1850" y="215550"/>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hai bức tranh</a:t>
            </a:r>
            <a:endParaRPr lang="en-US" sz="2400" b="1">
              <a:latin typeface="Arial" pitchFamily="34" charset="0"/>
              <a:ea typeface="Arial-Rounded" pitchFamily="34" charset="0"/>
              <a:cs typeface="Arial" pitchFamily="34" charset="0"/>
            </a:endParaRPr>
          </a:p>
        </p:txBody>
      </p:sp>
      <p:sp>
        <p:nvSpPr>
          <p:cNvPr id="6" name="Oval 5"/>
          <p:cNvSpPr/>
          <p:nvPr/>
        </p:nvSpPr>
        <p:spPr>
          <a:xfrm>
            <a:off x="209550" y="141516"/>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7" name="TextBox 6"/>
          <p:cNvSpPr txBox="1"/>
          <p:nvPr/>
        </p:nvSpPr>
        <p:spPr>
          <a:xfrm>
            <a:off x="381000" y="4095750"/>
            <a:ext cx="7962900" cy="830863"/>
          </a:xfrm>
          <a:prstGeom prst="rect">
            <a:avLst/>
          </a:prstGeom>
          <a:noFill/>
        </p:spPr>
        <p:txBody>
          <a:bodyPr wrap="square" lIns="91305" tIns="45654" rIns="91305" bIns="45654" rtlCol="0">
            <a:spAutoFit/>
          </a:bodyPr>
          <a:lstStyle/>
          <a:p>
            <a:pPr marL="457200" indent="-457200" algn="just">
              <a:buAutoNum type="alphaLcPeriod"/>
            </a:pPr>
            <a:r>
              <a:rPr lang="en-US" sz="2400" smtClean="0">
                <a:latin typeface="Arial" pitchFamily="34" charset="0"/>
                <a:ea typeface="Arial-Rounded" pitchFamily="34" charset="0"/>
                <a:cs typeface="Arial" pitchFamily="34" charset="0"/>
              </a:rPr>
              <a:t>Em thấy gì trong mỗi tranh?</a:t>
            </a:r>
          </a:p>
          <a:p>
            <a:pPr marL="457200" indent="-457200" algn="just">
              <a:buAutoNum type="alphaLcPeriod"/>
            </a:pPr>
            <a:r>
              <a:rPr lang="en-US" sz="2400" smtClean="0">
                <a:latin typeface="Arial" pitchFamily="34" charset="0"/>
                <a:ea typeface="Arial-Rounded" pitchFamily="34" charset="0"/>
                <a:cs typeface="Arial" pitchFamily="34" charset="0"/>
              </a:rPr>
              <a:t>Em thích khung cảnh ở bức tranh nào hơn? Vì sao?</a:t>
            </a:r>
            <a:endParaRPr lang="en-US" sz="2400">
              <a:latin typeface="Arial" pitchFamily="34" charset="0"/>
              <a:ea typeface="Arial-Rounded" pitchFamily="34" charset="0"/>
              <a:cs typeface="Arial" pitchFamily="34" charset="0"/>
            </a:endParaRPr>
          </a:p>
        </p:txBody>
      </p:sp>
      <p:pic>
        <p:nvPicPr>
          <p:cNvPr id="1028" name="Picture 4" descr="Thành phố Hồ Chí Minh sẽ trở thành đô thị thông minh vào năm 2025 | Xã hộ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4271" y="1533723"/>
            <a:ext cx="4209771" cy="26082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áo Quảng Ninh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1" y="923473"/>
            <a:ext cx="4495396" cy="252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122916"/>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grpSp>
        <p:nvGrpSpPr>
          <p:cNvPr id="7" name="Group 6"/>
          <p:cNvGrpSpPr/>
          <p:nvPr/>
        </p:nvGrpSpPr>
        <p:grpSpPr>
          <a:xfrm>
            <a:off x="117764" y="209187"/>
            <a:ext cx="8901546" cy="4956026"/>
            <a:chOff x="117764" y="209187"/>
            <a:chExt cx="8901546" cy="4956026"/>
          </a:xfrm>
        </p:grpSpPr>
        <p:sp>
          <p:nvSpPr>
            <p:cNvPr id="4" name="TextBox 3"/>
            <p:cNvSpPr txBox="1"/>
            <p:nvPr/>
          </p:nvSpPr>
          <p:spPr>
            <a:xfrm>
              <a:off x="1524000" y="209187"/>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Những cánh cò</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117764" y="779530"/>
              <a:ext cx="8901546" cy="4385683"/>
            </a:xfrm>
            <a:prstGeom prst="rect">
              <a:avLst/>
            </a:prstGeom>
            <a:noFill/>
          </p:spPr>
          <p:txBody>
            <a:bodyPr wrap="square" lIns="91305" tIns="45654" rIns="91305" bIns="45654" rtlCol="0">
              <a:spAutoFit/>
            </a:bodyPr>
            <a:lstStyle/>
            <a:p>
              <a:pPr algn="just">
                <a:spcAft>
                  <a:spcPts val="600"/>
                </a:spcAft>
              </a:pPr>
              <a:r>
                <a:rPr lang="en-US" sz="2400" smtClean="0">
                  <a:latin typeface="Arial" pitchFamily="34" charset="0"/>
                  <a:ea typeface="Arial-Rounded" pitchFamily="34" charset="0"/>
                  <a:cs typeface="Arial" pitchFamily="34" charset="0"/>
                </a:rPr>
                <a:t>	Ông kể ngày xưa, quê của bé có rất nhiều cò. Mùa xuân, từng đàn cò trắng duyên dáng bay tới. Chúng lượn trên bầu trời trong xanh rồi hạ cánh xuống những luỹ tre. Hằng ngày, cò đi mò tôm, bắt cá ở các ao, hồ, đầm. </a:t>
              </a:r>
            </a:p>
            <a:p>
              <a:pPr algn="just">
                <a:spcAft>
                  <a:spcPts val="600"/>
                </a:spcAft>
              </a:pPr>
              <a:r>
                <a:rPr lang="en-US" sz="2400" smtClean="0">
                  <a:latin typeface="Arial" pitchFamily="34" charset="0"/>
                  <a:ea typeface="Arial-Rounded" pitchFamily="34" charset="0"/>
                  <a:cs typeface="Arial" pitchFamily="34" charset="0"/>
                </a:rPr>
                <a:t>	Bây giờ, ao, hồ, đầm phải nhường chỗ cho những toà nhà cao vút, những con đường cao tốc, những nhà máy toả khói mịt mù. Cò chẳng còn nơi kiếm ăn. Cò sợ những âm thanh ồn ào. Thế là chúng bay đi.</a:t>
              </a:r>
            </a:p>
            <a:p>
              <a:pPr algn="just">
                <a:spcAft>
                  <a:spcPts val="600"/>
                </a:spcAft>
              </a:pPr>
              <a:r>
                <a:rPr lang="en-US" sz="2400" smtClean="0">
                  <a:latin typeface="Arial" pitchFamily="34" charset="0"/>
                  <a:ea typeface="Arial-Rounded" pitchFamily="34" charset="0"/>
                  <a:cs typeface="Arial" pitchFamily="34" charset="0"/>
                </a:rPr>
                <a:t>	Bé ước ao được thấy những cánh cò trên cánh đồng quê hương. </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 </a:t>
              </a:r>
              <a:r>
                <a:rPr lang="en-US" sz="2400" smtClean="0">
                  <a:latin typeface="Arial" pitchFamily="34" charset="0"/>
                  <a:ea typeface="Arial-Rounded" pitchFamily="34" charset="0"/>
                  <a:cs typeface="Arial" pitchFamily="34" charset="0"/>
                </a:rPr>
                <a:t>Hoài Nam)</a:t>
              </a:r>
              <a:endParaRPr lang="en-US" sz="2400">
                <a:latin typeface="Arial" pitchFamily="34" charset="0"/>
                <a:ea typeface="Arial-Rounded" pitchFamily="34" charset="0"/>
                <a:cs typeface="Arial" pitchFamily="34" charset="0"/>
              </a:endParaRPr>
            </a:p>
          </p:txBody>
        </p:sp>
      </p:grpSp>
      <p:sp>
        <p:nvSpPr>
          <p:cNvPr id="6" name="Oval 5"/>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764" y="209187"/>
            <a:ext cx="8901546" cy="4956026"/>
            <a:chOff x="117764" y="209187"/>
            <a:chExt cx="8901546" cy="4956026"/>
          </a:xfrm>
        </p:grpSpPr>
        <p:sp>
          <p:nvSpPr>
            <p:cNvPr id="14" name="TextBox 13"/>
            <p:cNvSpPr txBox="1"/>
            <p:nvPr/>
          </p:nvSpPr>
          <p:spPr>
            <a:xfrm>
              <a:off x="1524000" y="209187"/>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Những cánh cò</a:t>
              </a:r>
              <a:endParaRPr lang="en-US" sz="2400" b="1">
                <a:latin typeface="Arial" pitchFamily="34" charset="0"/>
                <a:ea typeface="Arial-Rounded" pitchFamily="34" charset="0"/>
                <a:cs typeface="Arial" pitchFamily="34" charset="0"/>
              </a:endParaRPr>
            </a:p>
          </p:txBody>
        </p:sp>
        <p:sp>
          <p:nvSpPr>
            <p:cNvPr id="20" name="TextBox 19"/>
            <p:cNvSpPr txBox="1"/>
            <p:nvPr/>
          </p:nvSpPr>
          <p:spPr>
            <a:xfrm>
              <a:off x="117764" y="779530"/>
              <a:ext cx="8901546" cy="4385683"/>
            </a:xfrm>
            <a:prstGeom prst="rect">
              <a:avLst/>
            </a:prstGeom>
            <a:noFill/>
          </p:spPr>
          <p:txBody>
            <a:bodyPr wrap="square" lIns="91305" tIns="45654" rIns="91305" bIns="45654" rtlCol="0">
              <a:spAutoFit/>
            </a:bodyPr>
            <a:lstStyle/>
            <a:p>
              <a:pPr algn="just">
                <a:spcAft>
                  <a:spcPts val="600"/>
                </a:spcAft>
              </a:pPr>
              <a:r>
                <a:rPr lang="en-US" sz="2400" smtClean="0">
                  <a:latin typeface="Arial" pitchFamily="34" charset="0"/>
                  <a:ea typeface="Arial-Rounded" pitchFamily="34" charset="0"/>
                  <a:cs typeface="Arial" pitchFamily="34" charset="0"/>
                </a:rPr>
                <a:t>	Ông kể ngày xưa, quê của bé có rất nhiều cò. Mùa xuân, từng đàn cò trắng duyên dáng bay tới. Chúng lượn trên bầu trời trong xanh rồi hạ cánh xuống những luỹ tre. Hằng ngày, cò đi mò tôm, bắt cá ở các ao, hồ, đầm. </a:t>
              </a:r>
            </a:p>
            <a:p>
              <a:pPr algn="just">
                <a:spcAft>
                  <a:spcPts val="600"/>
                </a:spcAft>
              </a:pPr>
              <a:r>
                <a:rPr lang="en-US" sz="2400" smtClean="0">
                  <a:latin typeface="Arial" pitchFamily="34" charset="0"/>
                  <a:ea typeface="Arial-Rounded" pitchFamily="34" charset="0"/>
                  <a:cs typeface="Arial" pitchFamily="34" charset="0"/>
                </a:rPr>
                <a:t>	Bây giờ, ao, hồ, đầm phải nhường chỗ cho những toà nhà cao vút, những con đường cao tốc, những nhà máy toả khói mịt mù. Cò chẳng còn nơi kiếm ăn. Cò sợ những âm thanh ồn ào. Thế là chúng bay đi.</a:t>
              </a:r>
            </a:p>
            <a:p>
              <a:pPr algn="just">
                <a:spcAft>
                  <a:spcPts val="600"/>
                </a:spcAft>
              </a:pPr>
              <a:r>
                <a:rPr lang="en-US" sz="2400" smtClean="0">
                  <a:latin typeface="Arial" pitchFamily="34" charset="0"/>
                  <a:ea typeface="Arial-Rounded" pitchFamily="34" charset="0"/>
                  <a:cs typeface="Arial" pitchFamily="34" charset="0"/>
                </a:rPr>
                <a:t>	Bé ước ao được thấy những cánh cò trên cánh đồng quê hương. </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 </a:t>
              </a:r>
              <a:r>
                <a:rPr lang="en-US" sz="2400" smtClean="0">
                  <a:latin typeface="Arial" pitchFamily="34" charset="0"/>
                  <a:ea typeface="Arial-Rounded" pitchFamily="34" charset="0"/>
                  <a:cs typeface="Arial" pitchFamily="34" charset="0"/>
                </a:rPr>
                <a:t>Hoài Nam)</a:t>
              </a:r>
              <a:endParaRPr lang="en-US" sz="2400">
                <a:latin typeface="Arial" pitchFamily="34" charset="0"/>
                <a:ea typeface="Arial-Rounded" pitchFamily="34" charset="0"/>
                <a:cs typeface="Arial" pitchFamily="34" charset="0"/>
              </a:endParaRPr>
            </a:p>
          </p:txBody>
        </p:sp>
      </p:grpSp>
      <p:cxnSp>
        <p:nvCxnSpPr>
          <p:cNvPr id="9" name="Straight Connector 8"/>
          <p:cNvCxnSpPr/>
          <p:nvPr/>
        </p:nvCxnSpPr>
        <p:spPr>
          <a:xfrm flipH="1">
            <a:off x="5455540" y="1921119"/>
            <a:ext cx="8711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02788" y="3462704"/>
            <a:ext cx="8814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88288" y="3081704"/>
            <a:ext cx="1004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443239" y="3450981"/>
            <a:ext cx="6786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30605" y="3831981"/>
            <a:ext cx="6786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566033" y="4248150"/>
            <a:ext cx="5608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640287" y="4277458"/>
            <a:ext cx="6786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99643" y="4640873"/>
            <a:ext cx="9032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luỹ tre</a:t>
            </a:r>
            <a:br>
              <a:rPr lang="en-US" smtClean="0">
                <a:latin typeface="Arial" pitchFamily="34" charset="0"/>
                <a:cs typeface="Arial" pitchFamily="34" charset="0"/>
              </a:rPr>
            </a:br>
            <a:r>
              <a:rPr lang="en-US" smtClean="0">
                <a:latin typeface="Arial" pitchFamily="34" charset="0"/>
                <a:cs typeface="Arial" pitchFamily="34" charset="0"/>
              </a:rPr>
              <a:t>cao vút	</a:t>
            </a:r>
            <a:br>
              <a:rPr lang="en-US" smtClean="0">
                <a:latin typeface="Arial" pitchFamily="34" charset="0"/>
                <a:cs typeface="Arial" pitchFamily="34" charset="0"/>
              </a:rPr>
            </a:br>
            <a:r>
              <a:rPr lang="en-US" smtClean="0">
                <a:latin typeface="Arial" pitchFamily="34" charset="0"/>
                <a:cs typeface="Arial" pitchFamily="34" charset="0"/>
              </a:rPr>
              <a:t>mịt mù</a:t>
            </a:r>
            <a:br>
              <a:rPr lang="en-US" smtClean="0">
                <a:latin typeface="Arial" pitchFamily="34" charset="0"/>
                <a:cs typeface="Arial" pitchFamily="34" charset="0"/>
              </a:rPr>
            </a:br>
            <a:r>
              <a:rPr lang="en-US" smtClean="0">
                <a:latin typeface="Arial" pitchFamily="34" charset="0"/>
                <a:cs typeface="Arial" pitchFamily="34" charset="0"/>
              </a:rPr>
              <a:t>kiếm ăn</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cxnSp>
        <p:nvCxnSpPr>
          <p:cNvPr id="5" name="Straight Connector 4"/>
          <p:cNvCxnSpPr/>
          <p:nvPr/>
        </p:nvCxnSpPr>
        <p:spPr>
          <a:xfrm flipH="1">
            <a:off x="3980692" y="2283069"/>
            <a:ext cx="3832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540388" y="2952750"/>
            <a:ext cx="3841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514475" y="3666393"/>
            <a:ext cx="3841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422731" y="4305297"/>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7764" y="209187"/>
            <a:ext cx="8901546" cy="4956026"/>
            <a:chOff x="117764" y="209187"/>
            <a:chExt cx="8901546" cy="4956026"/>
          </a:xfrm>
        </p:grpSpPr>
        <p:sp>
          <p:nvSpPr>
            <p:cNvPr id="7" name="TextBox 6"/>
            <p:cNvSpPr txBox="1"/>
            <p:nvPr/>
          </p:nvSpPr>
          <p:spPr>
            <a:xfrm>
              <a:off x="1524000" y="209187"/>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Những cánh cò</a:t>
              </a:r>
              <a:endParaRPr lang="en-US" sz="2400" b="1">
                <a:latin typeface="Arial" pitchFamily="34" charset="0"/>
                <a:ea typeface="Arial-Rounded" pitchFamily="34" charset="0"/>
                <a:cs typeface="Arial" pitchFamily="34" charset="0"/>
              </a:endParaRPr>
            </a:p>
          </p:txBody>
        </p:sp>
        <p:sp>
          <p:nvSpPr>
            <p:cNvPr id="12" name="TextBox 11"/>
            <p:cNvSpPr txBox="1"/>
            <p:nvPr/>
          </p:nvSpPr>
          <p:spPr>
            <a:xfrm>
              <a:off x="117764" y="779530"/>
              <a:ext cx="8901546" cy="4385683"/>
            </a:xfrm>
            <a:prstGeom prst="rect">
              <a:avLst/>
            </a:prstGeom>
            <a:noFill/>
          </p:spPr>
          <p:txBody>
            <a:bodyPr wrap="square" lIns="91305" tIns="45654" rIns="91305" bIns="45654" rtlCol="0">
              <a:spAutoFit/>
            </a:bodyPr>
            <a:lstStyle/>
            <a:p>
              <a:pPr algn="just">
                <a:spcAft>
                  <a:spcPts val="600"/>
                </a:spcAft>
              </a:pPr>
              <a:r>
                <a:rPr lang="en-US" sz="2400" smtClean="0">
                  <a:latin typeface="Arial" pitchFamily="34" charset="0"/>
                  <a:ea typeface="Arial-Rounded" pitchFamily="34" charset="0"/>
                  <a:cs typeface="Arial" pitchFamily="34" charset="0"/>
                </a:rPr>
                <a:t>	Ông kể ngày xưa, quê của bé có rất nhiều cò. </a:t>
              </a:r>
              <a:r>
                <a:rPr lang="en-US" sz="2400" smtClean="0">
                  <a:solidFill>
                    <a:srgbClr val="FF0000"/>
                  </a:solidFill>
                  <a:latin typeface="Arial" pitchFamily="34" charset="0"/>
                  <a:ea typeface="Arial-Rounded" pitchFamily="34" charset="0"/>
                  <a:cs typeface="Arial" pitchFamily="34" charset="0"/>
                </a:rPr>
                <a:t>//</a:t>
              </a:r>
              <a:r>
                <a:rPr lang="en-US" sz="2400" smtClean="0">
                  <a:latin typeface="Arial" pitchFamily="34" charset="0"/>
                  <a:ea typeface="Arial-Rounded" pitchFamily="34" charset="0"/>
                  <a:cs typeface="Arial" pitchFamily="34" charset="0"/>
                </a:rPr>
                <a:t> Mùa xuân, từng đàn cò trắng duyên dáng bay tới</a:t>
              </a:r>
              <a:r>
                <a:rPr lang="en-US" sz="2400">
                  <a:latin typeface="Arial" pitchFamily="34" charset="0"/>
                  <a:ea typeface="Arial-Rounded" pitchFamily="34" charset="0"/>
                  <a:cs typeface="Arial" pitchFamily="34" charset="0"/>
                </a:rPr>
                <a:t>. </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Chúng lượn trên bầu trời trong xanh rồi hạ cánh xuống những luỹ tre.</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Hằng ngày, cò đi mò tôm, bắt cá ở các ao, hồ, đầm. </a:t>
              </a:r>
              <a:r>
                <a:rPr lang="en-US" sz="2400">
                  <a:solidFill>
                    <a:srgbClr val="FF0000"/>
                  </a:solidFill>
                  <a:latin typeface="Arial" pitchFamily="34" charset="0"/>
                  <a:ea typeface="Arial-Rounded" pitchFamily="34" charset="0"/>
                  <a:cs typeface="Arial" pitchFamily="34" charset="0"/>
                </a:rPr>
                <a:t>//</a:t>
              </a:r>
              <a:endParaRPr lang="en-US" sz="2400" smtClean="0">
                <a:latin typeface="Arial" pitchFamily="34" charset="0"/>
                <a:ea typeface="Arial-Rounded" pitchFamily="34" charset="0"/>
                <a:cs typeface="Arial" pitchFamily="34" charset="0"/>
              </a:endParaRPr>
            </a:p>
            <a:p>
              <a:pPr algn="just">
                <a:spcAft>
                  <a:spcPts val="600"/>
                </a:spcAft>
              </a:pPr>
              <a:r>
                <a:rPr lang="en-US" sz="2400" smtClean="0">
                  <a:latin typeface="Arial" pitchFamily="34" charset="0"/>
                  <a:ea typeface="Arial-Rounded" pitchFamily="34" charset="0"/>
                  <a:cs typeface="Arial" pitchFamily="34" charset="0"/>
                </a:rPr>
                <a:t>	Bây giờ, ao, hồ, đầm phải nhường chỗ cho những toà nhà cao vút, những con đường cao tốc, những nhà máy toả khói mịt mù.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Cò chẳng còn nơi kiếm ăn.</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Cò sợ những âm thanh ồn ào.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Thế là chúng bay đi.</a:t>
              </a:r>
              <a:r>
                <a:rPr lang="en-US" sz="2400">
                  <a:solidFill>
                    <a:srgbClr val="FF0000"/>
                  </a:solidFill>
                  <a:latin typeface="Arial" pitchFamily="34" charset="0"/>
                  <a:ea typeface="Arial-Rounded" pitchFamily="34" charset="0"/>
                  <a:cs typeface="Arial" pitchFamily="34" charset="0"/>
                </a:rPr>
                <a:t> //</a:t>
              </a:r>
              <a:endParaRPr lang="en-US" sz="2400" smtClean="0">
                <a:latin typeface="Arial" pitchFamily="34" charset="0"/>
                <a:ea typeface="Arial-Rounded" pitchFamily="34" charset="0"/>
                <a:cs typeface="Arial" pitchFamily="34" charset="0"/>
              </a:endParaRPr>
            </a:p>
            <a:p>
              <a:pPr algn="just">
                <a:spcAft>
                  <a:spcPts val="600"/>
                </a:spcAft>
              </a:pPr>
              <a:r>
                <a:rPr lang="en-US" sz="2400" smtClean="0">
                  <a:latin typeface="Arial" pitchFamily="34" charset="0"/>
                  <a:ea typeface="Arial-Rounded" pitchFamily="34" charset="0"/>
                  <a:cs typeface="Arial" pitchFamily="34" charset="0"/>
                </a:rPr>
                <a:t>	Bé ước ao được thấy những cánh cò trên cánh đồng quê hương. </a:t>
              </a:r>
              <a:r>
                <a:rPr lang="en-US" sz="2400">
                  <a:solidFill>
                    <a:srgbClr val="FF0000"/>
                  </a:solidFill>
                  <a:latin typeface="Arial" pitchFamily="34" charset="0"/>
                  <a:ea typeface="Arial-Rounded" pitchFamily="34" charset="0"/>
                  <a:cs typeface="Arial" pitchFamily="34" charset="0"/>
                </a:rPr>
                <a:t>//</a:t>
              </a:r>
              <a:endParaRPr lang="en-US" sz="2400" smtClean="0">
                <a:latin typeface="Arial" pitchFamily="34" charset="0"/>
                <a:ea typeface="Arial-Rounded" pitchFamily="34" charset="0"/>
                <a:cs typeface="Arial" pitchFamily="34" charset="0"/>
              </a:endParaRP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 </a:t>
              </a:r>
              <a:r>
                <a:rPr lang="en-US" sz="2400" smtClean="0">
                  <a:latin typeface="Arial" pitchFamily="34" charset="0"/>
                  <a:ea typeface="Arial-Rounded" pitchFamily="34" charset="0"/>
                  <a:cs typeface="Arial" pitchFamily="34" charset="0"/>
                </a:rPr>
                <a:t>Hoài Nam)</a:t>
              </a:r>
              <a:endParaRPr lang="en-US" sz="24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99078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2061982"/>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 Bây giờ, ao, hồ, đầm phải nhường chỗ cho những toà nhà cao vút, những con đường cao tốc, những nhà máy toả khói mịt mù. </a:t>
            </a:r>
          </a:p>
        </p:txBody>
      </p:sp>
      <p:cxnSp>
        <p:nvCxnSpPr>
          <p:cNvPr id="5" name="Straight Connector 4"/>
          <p:cNvCxnSpPr/>
          <p:nvPr/>
        </p:nvCxnSpPr>
        <p:spPr>
          <a:xfrm flipH="1">
            <a:off x="3124200" y="184058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477000" y="229204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322840" y="3359917"/>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3429000" y="276454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270" y="670719"/>
            <a:ext cx="527050" cy="152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19" y="2190750"/>
            <a:ext cx="5270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430734"/>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7081" y="2972371"/>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270" y="4045686"/>
            <a:ext cx="527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770" y="4196409"/>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3</a:t>
            </a:r>
            <a:endParaRPr lang="en-US" sz="2000" b="1">
              <a:latin typeface="Arial" pitchFamily="34" charset="0"/>
              <a:cs typeface="Arial" pitchFamily="34" charset="0"/>
            </a:endParaRPr>
          </a:p>
        </p:txBody>
      </p:sp>
      <p:grpSp>
        <p:nvGrpSpPr>
          <p:cNvPr id="12" name="Group 11"/>
          <p:cNvGrpSpPr/>
          <p:nvPr/>
        </p:nvGrpSpPr>
        <p:grpSpPr>
          <a:xfrm>
            <a:off x="463794" y="209187"/>
            <a:ext cx="8555515" cy="4956026"/>
            <a:chOff x="117764" y="209187"/>
            <a:chExt cx="8901546" cy="4956026"/>
          </a:xfrm>
        </p:grpSpPr>
        <p:sp>
          <p:nvSpPr>
            <p:cNvPr id="16" name="TextBox 15"/>
            <p:cNvSpPr txBox="1"/>
            <p:nvPr/>
          </p:nvSpPr>
          <p:spPr>
            <a:xfrm>
              <a:off x="1524000" y="209187"/>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Những cánh cò</a:t>
              </a:r>
              <a:endParaRPr lang="en-US" sz="2400" b="1">
                <a:latin typeface="Arial" pitchFamily="34" charset="0"/>
                <a:ea typeface="Arial-Rounded" pitchFamily="34" charset="0"/>
                <a:cs typeface="Arial" pitchFamily="34" charset="0"/>
              </a:endParaRPr>
            </a:p>
          </p:txBody>
        </p:sp>
        <p:sp>
          <p:nvSpPr>
            <p:cNvPr id="19" name="TextBox 18"/>
            <p:cNvSpPr txBox="1"/>
            <p:nvPr/>
          </p:nvSpPr>
          <p:spPr>
            <a:xfrm>
              <a:off x="117764" y="779530"/>
              <a:ext cx="8901546" cy="4385683"/>
            </a:xfrm>
            <a:prstGeom prst="rect">
              <a:avLst/>
            </a:prstGeom>
            <a:noFill/>
          </p:spPr>
          <p:txBody>
            <a:bodyPr wrap="square" lIns="91305" tIns="45654" rIns="91305" bIns="45654" rtlCol="0">
              <a:spAutoFit/>
            </a:bodyPr>
            <a:lstStyle/>
            <a:p>
              <a:pPr algn="just">
                <a:spcAft>
                  <a:spcPts val="600"/>
                </a:spcAft>
              </a:pPr>
              <a:r>
                <a:rPr lang="en-US" sz="2400" smtClean="0">
                  <a:latin typeface="Arial" pitchFamily="34" charset="0"/>
                  <a:ea typeface="Arial-Rounded" pitchFamily="34" charset="0"/>
                  <a:cs typeface="Arial" pitchFamily="34" charset="0"/>
                </a:rPr>
                <a:t>	Ông kể ngày xưa, quê của bé có rất nhiều cò. Mùa xuân, từng đàn cò trắng duyên dáng bay tới. Chúng lượn trên bầu trời trong xanh rồi hạ cánh xuống những luỹ tre. Hằng ngày, cò đi mò tôm, bắt cá ở các ao, hồ, đầm. </a:t>
              </a:r>
            </a:p>
            <a:p>
              <a:pPr algn="just">
                <a:spcAft>
                  <a:spcPts val="600"/>
                </a:spcAft>
              </a:pPr>
              <a:r>
                <a:rPr lang="en-US" sz="2400" smtClean="0">
                  <a:latin typeface="Arial" pitchFamily="34" charset="0"/>
                  <a:ea typeface="Arial-Rounded" pitchFamily="34" charset="0"/>
                  <a:cs typeface="Arial" pitchFamily="34" charset="0"/>
                </a:rPr>
                <a:t>	Bây giờ, ao, hồ, đầm phải nhường chỗ cho những toà nhà cao vút, những con đường cao tốc, những nhà máy toả khói mịt mù. Cò chẳng còn nơi kiếm ăn. Cò sợ những âm thanh ồn ào. Thế là chúng bay đi.</a:t>
              </a:r>
            </a:p>
            <a:p>
              <a:pPr algn="just">
                <a:spcAft>
                  <a:spcPts val="600"/>
                </a:spcAft>
              </a:pPr>
              <a:r>
                <a:rPr lang="en-US" sz="2400" smtClean="0">
                  <a:latin typeface="Arial" pitchFamily="34" charset="0"/>
                  <a:ea typeface="Arial-Rounded" pitchFamily="34" charset="0"/>
                  <a:cs typeface="Arial" pitchFamily="34" charset="0"/>
                </a:rPr>
                <a:t>	Bé ước ao được thấy những cánh cò trên cánh đồng quê hương. </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 </a:t>
              </a:r>
              <a:r>
                <a:rPr lang="en-US" sz="2400" smtClean="0">
                  <a:latin typeface="Arial" pitchFamily="34" charset="0"/>
                  <a:ea typeface="Arial-Rounded" pitchFamily="34" charset="0"/>
                  <a:cs typeface="Arial" pitchFamily="34" charset="0"/>
                </a:rPr>
                <a:t>Hoài Nam)</a:t>
              </a:r>
              <a:endParaRPr lang="en-US" sz="24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1825</TotalTime>
  <Words>262</Words>
  <Application>Microsoft Office PowerPoint</Application>
  <PresentationFormat>On-screen Show (16:9)</PresentationFormat>
  <Paragraphs>76</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luỹ tre cao vút  mịt mù kiếm ăn</vt:lpstr>
      <vt:lpstr>PowerPoint Presentation</vt:lpstr>
      <vt:lpstr>PowerPoint Presentation</vt:lpstr>
      <vt:lpstr>PowerPoint Presentation</vt:lpstr>
      <vt:lpstr>Giải nghĩa từ khó:</vt:lpstr>
      <vt:lpstr>Giải nghĩa từ khó:</vt:lpstr>
      <vt:lpstr>Giải nghĩa từ khó:</vt:lpstr>
      <vt:lpstr>PowerPoint Presentation</vt:lpstr>
      <vt:lpstr>PowerPoint Presentation</vt:lpstr>
      <vt:lpstr>Thầy cô dạy xong t1, mời thầy cô lên tải tiết 2 về nhé! Em sẽ cập nhật sớm nhất ạ. Em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313</cp:revision>
  <dcterms:created xsi:type="dcterms:W3CDTF">2020-12-08T15:48:47Z</dcterms:created>
  <dcterms:modified xsi:type="dcterms:W3CDTF">2021-04-18T23:58:34Z</dcterms:modified>
</cp:coreProperties>
</file>